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57" r:id="rId5"/>
    <p:sldId id="261" r:id="rId6"/>
    <p:sldId id="265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11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92088"/>
          </a:xfrm>
        </p:spPr>
        <p:txBody>
          <a:bodyPr>
            <a:noAutofit/>
          </a:bodyPr>
          <a:lstStyle/>
          <a:p>
            <a:r>
              <a:rPr lang="fr-FR" sz="4800" dirty="0" smtClean="0"/>
              <a:t>A.S.S.N.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560840" cy="720080"/>
          </a:xfrm>
        </p:spPr>
        <p:txBody>
          <a:bodyPr>
            <a:noAutofit/>
          </a:bodyPr>
          <a:lstStyle/>
          <a:p>
            <a:r>
              <a:rPr lang="fr-FR" sz="2800" dirty="0" smtClean="0"/>
              <a:t>Situation d’évaluation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05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D’après le BO n°30 du 23 juillet 2015  - Attestation Scolaire du Savoir </a:t>
            </a:r>
            <a:r>
              <a:rPr lang="fr-FR" sz="2000" dirty="0"/>
              <a:t>N</a:t>
            </a:r>
            <a:r>
              <a:rPr lang="fr-FR" sz="2000" dirty="0" smtClean="0"/>
              <a:t>ager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2423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/>
              <a:t>Connaissances et attitudes</a:t>
            </a:r>
            <a:endParaRPr lang="fr-FR" sz="2800" dirty="0"/>
          </a:p>
        </p:txBody>
      </p:sp>
      <p:pic>
        <p:nvPicPr>
          <p:cNvPr id="1026" name="Image 2" descr="Description : dsden_77_v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8650"/>
            <a:ext cx="1524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6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Savoir identifier la personne responsable de la surveillance à alerter en cas de problème.</a:t>
            </a:r>
            <a:endParaRPr lang="fr-FR" sz="3200" dirty="0"/>
          </a:p>
        </p:txBody>
      </p:sp>
      <p:sp>
        <p:nvSpPr>
          <p:cNvPr id="21" name="Rectangle 20"/>
          <p:cNvSpPr/>
          <p:nvPr/>
        </p:nvSpPr>
        <p:spPr>
          <a:xfrm>
            <a:off x="539552" y="1916832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Sur ces deux photos, qui surveille ? </a:t>
            </a:r>
          </a:p>
          <a:p>
            <a:r>
              <a:rPr lang="fr-FR" sz="2000" b="1" i="1" dirty="0" smtClean="0"/>
              <a:t>Réponds sur ta feuille en rédigeant une phrase.</a:t>
            </a:r>
            <a:endParaRPr lang="fr-FR" sz="1600" b="1" i="1" dirty="0"/>
          </a:p>
        </p:txBody>
      </p:sp>
      <p:pic>
        <p:nvPicPr>
          <p:cNvPr id="10" name="Image 9" descr="C:\Users\IA77\Desktop\CPD JPH\NATATION\ASSN outils pour PE\images\surveillance chaises hau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71"/>
            <a:ext cx="4191000" cy="23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Résultat de recherche d'images pour &quot;surveillance piscine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3" y="3284978"/>
            <a:ext cx="3937635" cy="19688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192866" y="536842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6609108" y="509275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48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Savoir identifier la personne responsable de la surveillance à alerter en cas de problème.</a:t>
            </a:r>
            <a:endParaRPr lang="fr-FR" sz="3200" dirty="0"/>
          </a:p>
        </p:txBody>
      </p:sp>
      <p:sp>
        <p:nvSpPr>
          <p:cNvPr id="21" name="Rectangle 20"/>
          <p:cNvSpPr/>
          <p:nvPr/>
        </p:nvSpPr>
        <p:spPr>
          <a:xfrm>
            <a:off x="611560" y="1760777"/>
            <a:ext cx="4329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Sur ta feuille, relie chaque matériel à son utilisation.</a:t>
            </a:r>
            <a:endParaRPr lang="fr-FR" sz="1600" b="1" i="1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051794"/>
            <a:ext cx="2805113" cy="18764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51" y="2451043"/>
            <a:ext cx="2342042" cy="282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11760" y="2653903"/>
            <a:ext cx="1584176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d</a:t>
            </a:r>
            <a:r>
              <a:rPr lang="fr-FR" sz="2000" dirty="0" smtClean="0"/>
              <a:t>es jumelles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882692" y="4335885"/>
            <a:ext cx="1459053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d</a:t>
            </a:r>
            <a:r>
              <a:rPr lang="fr-FR" sz="2000" dirty="0" smtClean="0"/>
              <a:t>es palmes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34883" y="3660993"/>
            <a:ext cx="1930188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u</a:t>
            </a:r>
            <a:r>
              <a:rPr lang="fr-FR" sz="2000" dirty="0" smtClean="0"/>
              <a:t>n talkie-walkie</a:t>
            </a:r>
            <a:endParaRPr lang="fr-FR" sz="2000" dirty="0"/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2051720" y="3054013"/>
            <a:ext cx="724803" cy="3749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777489" y="4061103"/>
            <a:ext cx="564256" cy="2624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6890991" y="3140968"/>
            <a:ext cx="724804" cy="5172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2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Connaître les règles de base liées à </a:t>
            </a:r>
            <a:r>
              <a:rPr lang="fr-FR" sz="3600" dirty="0" smtClean="0"/>
              <a:t>l’hygiène</a:t>
            </a:r>
            <a:r>
              <a:rPr lang="fr-FR" sz="3200" dirty="0" smtClean="0"/>
              <a:t> dans un établissement de bains.</a:t>
            </a:r>
            <a:endParaRPr lang="fr-FR" sz="3200" dirty="0"/>
          </a:p>
        </p:txBody>
      </p:sp>
      <p:pic>
        <p:nvPicPr>
          <p:cNvPr id="16" name="il_fi" descr="Afficher l'image d'orig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55" y="2540253"/>
            <a:ext cx="960755" cy="960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 descr="C:\Users\IA77\Desktop\CPD JPH\NATATION\ASSN outils pour PE\images\maillot box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60731"/>
            <a:ext cx="1353185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l_fi" descr="Afficher l'image d'orig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55" y="3363523"/>
            <a:ext cx="1522730" cy="15227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839600" y="1988840"/>
            <a:ext cx="3948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Parmi ces maillots de bain, quels sont ceux autorisés à la piscine ?</a:t>
            </a:r>
          </a:p>
          <a:p>
            <a:r>
              <a:rPr lang="fr-FR" sz="2000" b="1" i="1" dirty="0" smtClean="0"/>
              <a:t>Note les numéros sur ta feuille.</a:t>
            </a:r>
            <a:endParaRPr lang="fr-FR" sz="1600" b="1" i="1" dirty="0"/>
          </a:p>
        </p:txBody>
      </p:sp>
      <p:pic>
        <p:nvPicPr>
          <p:cNvPr id="13" name="il_fi" descr="Afficher l'image d'origin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60" y="3865220"/>
            <a:ext cx="1666240" cy="166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l_fi" descr="Afficher l'image d'origin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35" y="3484014"/>
            <a:ext cx="1904365" cy="19043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839600" y="3939257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2928375" y="46698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72000" y="295343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274540" y="4462477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561953" y="298696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592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Connaître les règles de base </a:t>
            </a:r>
            <a:r>
              <a:rPr lang="fr-FR" sz="3200" dirty="0" smtClean="0"/>
              <a:t>liées </a:t>
            </a:r>
            <a:r>
              <a:rPr lang="fr-FR" sz="3200" dirty="0"/>
              <a:t>à l’hygiène dans un établissement de </a:t>
            </a:r>
            <a:r>
              <a:rPr lang="fr-FR" sz="3200" dirty="0" smtClean="0"/>
              <a:t>bains.</a:t>
            </a:r>
            <a:endParaRPr lang="fr-FR" sz="3200" dirty="0"/>
          </a:p>
        </p:txBody>
      </p:sp>
      <p:pic>
        <p:nvPicPr>
          <p:cNvPr id="10" name="il_fi" descr="Afficher l'image d'orig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1234"/>
            <a:ext cx="1709420" cy="1281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a_la_piscine_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16" y="3315707"/>
            <a:ext cx="1565910" cy="209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:\Users\IA77\Desktop\CPD JPH\NATATION\ASSN outils pour PE\images\douche piscin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49" y="2898751"/>
            <a:ext cx="2030095" cy="152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l_fi" descr="Afficher l'image d'origin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54342"/>
            <a:ext cx="1815541" cy="12120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11560" y="177281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Numérote les photos dans l’ordre des actions à réaliser avant de se baigner.</a:t>
            </a:r>
            <a:endParaRPr lang="fr-FR" sz="16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371365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171476" y="4740339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80112" y="289875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876752" y="474327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956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/>
              <a:t>Connaître les règles de base liées à </a:t>
            </a:r>
            <a:r>
              <a:rPr lang="fr-FR" sz="3200" dirty="0" smtClean="0"/>
              <a:t>la sécurité dans un établissement de bains </a:t>
            </a:r>
            <a:br>
              <a:rPr lang="fr-FR" sz="3200" dirty="0" smtClean="0"/>
            </a:br>
            <a:r>
              <a:rPr lang="fr-FR" sz="3200" dirty="0" smtClean="0"/>
              <a:t>ou un espace surveillé.</a:t>
            </a:r>
            <a:endParaRPr lang="fr-FR" sz="2800" dirty="0"/>
          </a:p>
        </p:txBody>
      </p:sp>
      <p:sp>
        <p:nvSpPr>
          <p:cNvPr id="20" name="Rectangle 19"/>
          <p:cNvSpPr/>
          <p:nvPr/>
        </p:nvSpPr>
        <p:spPr>
          <a:xfrm>
            <a:off x="610551" y="2178385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Coche les règles correspondant à ces illustrations ou ces panneaux.</a:t>
            </a:r>
            <a:endParaRPr lang="fr-FR" sz="1600" b="1" i="1" dirty="0"/>
          </a:p>
        </p:txBody>
      </p:sp>
      <p:pic>
        <p:nvPicPr>
          <p:cNvPr id="23" name="il_fi" descr="Afficher l'image d'origin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3"/>
          <a:stretch/>
        </p:blipFill>
        <p:spPr bwMode="auto">
          <a:xfrm>
            <a:off x="5255220" y="3245476"/>
            <a:ext cx="1346200" cy="94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l_fi" descr="Afficher l'image d'origin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10494"/>
          <a:stretch/>
        </p:blipFill>
        <p:spPr bwMode="auto">
          <a:xfrm>
            <a:off x="2987824" y="3536302"/>
            <a:ext cx="1715911" cy="171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46566"/>
            <a:ext cx="142494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82632"/>
            <a:ext cx="142494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/>
              <a:t>Connaître les règles de base liées à </a:t>
            </a:r>
            <a:r>
              <a:rPr lang="fr-FR" sz="3200" dirty="0" smtClean="0"/>
              <a:t>la sécurité dans un établissement de bains </a:t>
            </a:r>
            <a:br>
              <a:rPr lang="fr-FR" sz="3200" dirty="0" smtClean="0"/>
            </a:br>
            <a:r>
              <a:rPr lang="fr-FR" sz="3200" dirty="0" smtClean="0"/>
              <a:t>ou un espace surveillé.</a:t>
            </a:r>
            <a:endParaRPr lang="fr-FR" sz="2800" dirty="0"/>
          </a:p>
        </p:txBody>
      </p:sp>
      <p:sp>
        <p:nvSpPr>
          <p:cNvPr id="20" name="Rectangle 19"/>
          <p:cNvSpPr/>
          <p:nvPr/>
        </p:nvSpPr>
        <p:spPr>
          <a:xfrm>
            <a:off x="467544" y="1944464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Quel équipement porter pour pratiquer des activités nautiques (canoé, voile…) ? Coche la réponse qui convient.</a:t>
            </a:r>
            <a:endParaRPr lang="fr-FR" sz="1600" b="1" i="1" dirty="0"/>
          </a:p>
        </p:txBody>
      </p:sp>
      <p:sp>
        <p:nvSpPr>
          <p:cNvPr id="9" name="Rectangle 8"/>
          <p:cNvSpPr/>
          <p:nvPr/>
        </p:nvSpPr>
        <p:spPr>
          <a:xfrm>
            <a:off x="1865831" y="2868905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Une bouée.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4499992" y="2903653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Un gilet de sauvetage.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611560" y="371703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Relie la règle de sécurité avec le lieu où l’appliquer.</a:t>
            </a:r>
            <a:endParaRPr lang="fr-FR" sz="16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611560" y="4306759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Faire attention au courant.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611560" y="4869160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Rester dans l’espace balisé.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611560" y="5445224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Faire attention aux vagues.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5652120" y="4290124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Un plan d’eau aménagé.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>
            <a:off x="5652120" y="4869160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 bord de mer.</a:t>
            </a:r>
            <a:endParaRPr lang="fr-FR" sz="1600" dirty="0"/>
          </a:p>
        </p:txBody>
      </p:sp>
      <p:sp>
        <p:nvSpPr>
          <p:cNvPr id="19" name="Rectangle 18"/>
          <p:cNvSpPr/>
          <p:nvPr/>
        </p:nvSpPr>
        <p:spPr>
          <a:xfrm>
            <a:off x="5652120" y="5445224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Une rivière.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0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 smtClean="0"/>
              <a:t>Savoir identifier les environnements et les circonstances pour lesquelles la maîtrise du savoir-nager est adaptée. </a:t>
            </a:r>
            <a:endParaRPr lang="fr-FR" sz="2800" dirty="0"/>
          </a:p>
        </p:txBody>
      </p:sp>
      <p:pic>
        <p:nvPicPr>
          <p:cNvPr id="3" name="Picture 5" descr="C:\Users\IA77\Documents\CPC EPS\Dossiers\CPC EPS\PISCINE\TESTS NATATION\ASSN\images\identifier environnement\photo-d-illustration-848229-460x3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r="16904"/>
          <a:stretch/>
        </p:blipFill>
        <p:spPr bwMode="auto">
          <a:xfrm>
            <a:off x="963594" y="2754964"/>
            <a:ext cx="2951489" cy="2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A77\Documents\CPC EPS\Dossiers\CPC EPS\PISCINE\TESTS NATATION\ASSN\images\identifier environnement\52f3ac3322c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6" y="2852933"/>
            <a:ext cx="4057650" cy="22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3704" y="1944464"/>
            <a:ext cx="6850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Indique pour chacune des photos si tu peux te baigner ou pas. </a:t>
            </a:r>
          </a:p>
          <a:p>
            <a:r>
              <a:rPr lang="fr-FR" sz="2000" b="1" i="1" dirty="0" smtClean="0"/>
              <a:t>Explique pourquoi.</a:t>
            </a:r>
            <a:endParaRPr lang="fr-FR" sz="16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2087304" y="530120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5940152" y="503959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69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 smtClean="0"/>
              <a:t>Savoir identifier les environnements et les circonstances pour lesquelles la maîtrise du savoir-nager est adaptée. 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673704" y="1944464"/>
            <a:ext cx="6850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Les compétences du savoir-nager sont </a:t>
            </a:r>
            <a:r>
              <a:rPr lang="fr-FR" sz="2000" b="1" i="1" u="sng" dirty="0" smtClean="0"/>
              <a:t>obligatoires</a:t>
            </a:r>
            <a:r>
              <a:rPr lang="fr-FR" sz="2000" b="1" i="1" dirty="0" smtClean="0"/>
              <a:t> pour les activités suivantes. Réponds par VRAI ou FAUX.</a:t>
            </a:r>
            <a:endParaRPr lang="fr-FR" sz="1600" b="1" i="1" dirty="0"/>
          </a:p>
        </p:txBody>
      </p:sp>
      <p:pic>
        <p:nvPicPr>
          <p:cNvPr id="10" name="Picture 2" descr="C:\Users\IA77\Documents\CPC EPS\Dossiers\CPC EPS\PISCINE\TESTS NATATION\ASSN\images\Règles sécurité\act_peda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1" y="2641309"/>
            <a:ext cx="2660141" cy="177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862477" y="2945763"/>
            <a:ext cx="2419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Pédalo</a:t>
            </a:r>
            <a:endParaRPr lang="fr-FR" sz="3200" b="1" dirty="0"/>
          </a:p>
        </p:txBody>
      </p:sp>
      <p:pic>
        <p:nvPicPr>
          <p:cNvPr id="13" name="Picture 6" descr="C:\Users\IA77\Documents\CPC EPS\Dossiers\CPC EPS\PISCINE\TESTS NATATION\ASSN\images\Règles sécurité\optimi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r="7284"/>
          <a:stretch/>
        </p:blipFill>
        <p:spPr bwMode="auto">
          <a:xfrm>
            <a:off x="6372200" y="2325507"/>
            <a:ext cx="212935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148064" y="3007318"/>
            <a:ext cx="143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Voile</a:t>
            </a:r>
            <a:endParaRPr lang="fr-FR" sz="2800" b="1" dirty="0"/>
          </a:p>
        </p:txBody>
      </p:sp>
      <p:pic>
        <p:nvPicPr>
          <p:cNvPr id="15" name="Picture 4" descr="C:\Users\IA77\Documents\CPC EPS\Dossiers\CPC EPS\PISCINE\TESTS NATATION\ASSN\images\Règles sécurité\etablissement_889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0" r="-5057"/>
          <a:stretch/>
        </p:blipFill>
        <p:spPr bwMode="auto">
          <a:xfrm>
            <a:off x="1862477" y="4556572"/>
            <a:ext cx="227127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910263" y="5987528"/>
            <a:ext cx="2571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/>
              <a:t>Canoé ou kayak</a:t>
            </a:r>
            <a:endParaRPr lang="fr-FR" sz="2600" b="1" dirty="0"/>
          </a:p>
        </p:txBody>
      </p:sp>
      <p:pic>
        <p:nvPicPr>
          <p:cNvPr id="17" name="Picture 3" descr="C:\Users\IA77\Documents\CPC EPS\Dossiers\CPC EPS\PISCINE\TESTS NATATION\ASSN\images\Règles sécurité\e5491b46e2cf519a1941abc0ebbe92e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77" y="4416953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211296" y="5333291"/>
            <a:ext cx="1957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Centre aquatique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2743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317</TotalTime>
  <Words>339</Words>
  <Application>Microsoft Office PowerPoint</Application>
  <PresentationFormat>Affichage à l'écran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Vagues</vt:lpstr>
      <vt:lpstr>A.S.S.N.</vt:lpstr>
      <vt:lpstr>Savoir identifier la personne responsable de la surveillance à alerter en cas de problème.</vt:lpstr>
      <vt:lpstr>Savoir identifier la personne responsable de la surveillance à alerter en cas de problème.</vt:lpstr>
      <vt:lpstr>Connaître les règles de base liées à l’hygiène dans un établissement de bains.</vt:lpstr>
      <vt:lpstr>Connaître les règles de base liées à l’hygiène dans un établissement de bains.</vt:lpstr>
      <vt:lpstr>Connaître les règles de base liées à la sécurité dans un établissement de bains  ou un espace surveillé.</vt:lpstr>
      <vt:lpstr>Connaître les règles de base liées à la sécurité dans un établissement de bains  ou un espace surveillé.</vt:lpstr>
      <vt:lpstr>Savoir identifier les environnements et les circonstances pour lesquelles la maîtrise du savoir-nager est adaptée. </vt:lpstr>
      <vt:lpstr>Savoir identifier les environnements et les circonstances pour lesquelles la maîtrise du savoir-nager est adaptée. </vt:lpstr>
    </vt:vector>
  </TitlesOfParts>
  <Company>DSDEN77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A.S.S.N.</dc:title>
  <dc:creator>DSDEN77</dc:creator>
  <cp:lastModifiedBy>lklajnbaum</cp:lastModifiedBy>
  <cp:revision>40</cp:revision>
  <dcterms:created xsi:type="dcterms:W3CDTF">2016-02-01T09:52:08Z</dcterms:created>
  <dcterms:modified xsi:type="dcterms:W3CDTF">2018-06-08T08:57:53Z</dcterms:modified>
</cp:coreProperties>
</file>